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8288000" cy="10287000"/>
  <p:notesSz cx="6858000" cy="9144000"/>
  <p:embeddedFontLst>
    <p:embeddedFont>
      <p:font typeface="Cabin Sketch Bold" panose="020B0803050202020004" pitchFamily="34" charset="77"/>
      <p:regular r:id="rId16"/>
      <p:bold r:id="rId17"/>
    </p:embeddedFont>
    <p:embeddedFont>
      <p:font typeface="Courier New OS" panose="02070309020205020404" pitchFamily="49" charset="0"/>
      <p:regular r:id="rId18"/>
      <p:bold r:id="rId19"/>
      <p:italic r:id="rId20"/>
      <p:boldItalic r:id="rId21"/>
    </p:embeddedFont>
    <p:embeddedFont>
      <p:font typeface="Courier New OS Bold" panose="02070309020205020404" pitchFamily="49" charset="0"/>
      <p:regular r:id="rId22"/>
      <p:bold r:id="rId23"/>
      <p:italic r:id="rId24"/>
      <p:boldItalic r:id="rId25"/>
    </p:embeddedFont>
    <p:embeddedFont>
      <p:font typeface="Schoolbell" panose="020000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60773">
            <a:off x="9027683" y="4349755"/>
            <a:ext cx="2038723" cy="1957174"/>
          </a:xfrm>
          <a:custGeom>
            <a:avLst/>
            <a:gdLst/>
            <a:ahLst/>
            <a:cxnLst/>
            <a:rect l="l" t="t" r="r" b="b"/>
            <a:pathLst>
              <a:path w="2038723" h="1957174">
                <a:moveTo>
                  <a:pt x="0" y="0"/>
                </a:moveTo>
                <a:lnTo>
                  <a:pt x="2038723" y="0"/>
                </a:lnTo>
                <a:lnTo>
                  <a:pt x="2038723" y="1957174"/>
                </a:lnTo>
                <a:lnTo>
                  <a:pt x="0" y="195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36599" y="2156433"/>
            <a:ext cx="2811571" cy="2865296"/>
          </a:xfrm>
          <a:custGeom>
            <a:avLst/>
            <a:gdLst/>
            <a:ahLst/>
            <a:cxnLst/>
            <a:rect l="l" t="t" r="r" b="b"/>
            <a:pathLst>
              <a:path w="2811571" h="2865296">
                <a:moveTo>
                  <a:pt x="0" y="0"/>
                </a:moveTo>
                <a:lnTo>
                  <a:pt x="2811571" y="0"/>
                </a:lnTo>
                <a:lnTo>
                  <a:pt x="2811571" y="2865296"/>
                </a:lnTo>
                <a:lnTo>
                  <a:pt x="0" y="2865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536599" y="7581086"/>
            <a:ext cx="3992085" cy="2669707"/>
          </a:xfrm>
          <a:custGeom>
            <a:avLst/>
            <a:gdLst/>
            <a:ahLst/>
            <a:cxnLst/>
            <a:rect l="l" t="t" r="r" b="b"/>
            <a:pathLst>
              <a:path w="3992085" h="2669707">
                <a:moveTo>
                  <a:pt x="0" y="0"/>
                </a:moveTo>
                <a:lnTo>
                  <a:pt x="3992085" y="0"/>
                </a:lnTo>
                <a:lnTo>
                  <a:pt x="3992085" y="2669707"/>
                </a:lnTo>
                <a:lnTo>
                  <a:pt x="0" y="2669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6541" y="1732395"/>
            <a:ext cx="13630424" cy="200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3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Its all about Loops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3593" y="2784466"/>
            <a:ext cx="6136909" cy="95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5528">
                <a:solidFill>
                  <a:srgbClr val="8ACB2A"/>
                </a:solidFill>
                <a:latin typeface="Schoolbell"/>
                <a:ea typeface="Schoolbell"/>
                <a:cs typeface="Schoolbell"/>
                <a:sym typeface="Schoolbell"/>
              </a:rPr>
              <a:t>(Not Fruit Loops)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2: Find Error(s)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5884" y="2766791"/>
            <a:ext cx="7051104" cy="613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1score = 0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FFE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range(3):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FFE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FFE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answer = input("What is 2 + 2? 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FFE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if answer == 4: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print("Correct!")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score = score + 1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else: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print("Wrong!")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FFE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FFE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print("Your score is:", score)</a:t>
            </a:r>
          </a:p>
        </p:txBody>
      </p:sp>
      <p:sp>
        <p:nvSpPr>
          <p:cNvPr id="7" name="Freeform 7"/>
          <p:cNvSpPr/>
          <p:nvPr/>
        </p:nvSpPr>
        <p:spPr>
          <a:xfrm rot="-2167215" flipH="1" flipV="1">
            <a:off x="7517252" y="4329371"/>
            <a:ext cx="1425981" cy="488399"/>
          </a:xfrm>
          <a:custGeom>
            <a:avLst/>
            <a:gdLst/>
            <a:ahLst/>
            <a:cxnLst/>
            <a:rect l="l" t="t" r="r" b="b"/>
            <a:pathLst>
              <a:path w="1425981" h="488399">
                <a:moveTo>
                  <a:pt x="1425981" y="488398"/>
                </a:moveTo>
                <a:lnTo>
                  <a:pt x="0" y="488398"/>
                </a:lnTo>
                <a:lnTo>
                  <a:pt x="0" y="0"/>
                </a:lnTo>
                <a:lnTo>
                  <a:pt x="1425981" y="0"/>
                </a:lnTo>
                <a:lnTo>
                  <a:pt x="1425981" y="4883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898851" flipH="1" flipV="1">
            <a:off x="4381504" y="7246138"/>
            <a:ext cx="1425981" cy="488399"/>
          </a:xfrm>
          <a:custGeom>
            <a:avLst/>
            <a:gdLst/>
            <a:ahLst/>
            <a:cxnLst/>
            <a:rect l="l" t="t" r="r" b="b"/>
            <a:pathLst>
              <a:path w="1425981" h="488399">
                <a:moveTo>
                  <a:pt x="1425982" y="488399"/>
                </a:moveTo>
                <a:lnTo>
                  <a:pt x="0" y="488399"/>
                </a:lnTo>
                <a:lnTo>
                  <a:pt x="0" y="0"/>
                </a:lnTo>
                <a:lnTo>
                  <a:pt x="1425982" y="0"/>
                </a:lnTo>
                <a:lnTo>
                  <a:pt x="1425982" y="48839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437125" flipH="1" flipV="1">
            <a:off x="3894526" y="3363472"/>
            <a:ext cx="1425981" cy="488399"/>
          </a:xfrm>
          <a:custGeom>
            <a:avLst/>
            <a:gdLst/>
            <a:ahLst/>
            <a:cxnLst/>
            <a:rect l="l" t="t" r="r" b="b"/>
            <a:pathLst>
              <a:path w="1425981" h="488399">
                <a:moveTo>
                  <a:pt x="1425981" y="488398"/>
                </a:moveTo>
                <a:lnTo>
                  <a:pt x="0" y="488398"/>
                </a:lnTo>
                <a:lnTo>
                  <a:pt x="0" y="0"/>
                </a:lnTo>
                <a:lnTo>
                  <a:pt x="1425981" y="0"/>
                </a:lnTo>
                <a:lnTo>
                  <a:pt x="1425981" y="48839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8608" y="2984587"/>
            <a:ext cx="16270371" cy="380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How many lines of code does your car have?</a:t>
            </a: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How many lines of code does an airplane has?</a:t>
            </a: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573540" y="464380"/>
            <a:ext cx="3316664" cy="2205582"/>
          </a:xfrm>
          <a:custGeom>
            <a:avLst/>
            <a:gdLst/>
            <a:ahLst/>
            <a:cxnLst/>
            <a:rect l="l" t="t" r="r" b="b"/>
            <a:pathLst>
              <a:path w="3316664" h="2205582">
                <a:moveTo>
                  <a:pt x="0" y="0"/>
                </a:moveTo>
                <a:lnTo>
                  <a:pt x="3316664" y="0"/>
                </a:lnTo>
                <a:lnTo>
                  <a:pt x="3316664" y="2205582"/>
                </a:lnTo>
                <a:lnTo>
                  <a:pt x="0" y="2205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31224" y="6790303"/>
            <a:ext cx="3420819" cy="2586995"/>
          </a:xfrm>
          <a:custGeom>
            <a:avLst/>
            <a:gdLst/>
            <a:ahLst/>
            <a:cxnLst/>
            <a:rect l="l" t="t" r="r" b="b"/>
            <a:pathLst>
              <a:path w="3420819" h="2586995">
                <a:moveTo>
                  <a:pt x="0" y="0"/>
                </a:moveTo>
                <a:lnTo>
                  <a:pt x="3420820" y="0"/>
                </a:lnTo>
                <a:lnTo>
                  <a:pt x="3420820" y="2586994"/>
                </a:lnTo>
                <a:lnTo>
                  <a:pt x="0" y="2586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Fact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8608" y="3660862"/>
            <a:ext cx="16270371" cy="3043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D735E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Over 100 million lines of code (100,000,000)</a:t>
            </a: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D735E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endParaRPr lang="en-US" sz="4293">
              <a:solidFill>
                <a:srgbClr val="FD735E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D735E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~10 million lines of code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46459" y="3975482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38583" y="4635030"/>
            <a:ext cx="2139005" cy="3234790"/>
          </a:xfrm>
          <a:custGeom>
            <a:avLst/>
            <a:gdLst/>
            <a:ahLst/>
            <a:cxnLst/>
            <a:rect l="l" t="t" r="r" b="b"/>
            <a:pathLst>
              <a:path w="2139005" h="3234790">
                <a:moveTo>
                  <a:pt x="0" y="0"/>
                </a:moveTo>
                <a:lnTo>
                  <a:pt x="2139005" y="0"/>
                </a:lnTo>
                <a:lnTo>
                  <a:pt x="2139005" y="3234790"/>
                </a:lnTo>
                <a:lnTo>
                  <a:pt x="0" y="3234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544522" y="91988"/>
            <a:ext cx="6919074" cy="373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Homework: Copy Paste Run and Tweak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254" y="368805"/>
            <a:ext cx="10109397" cy="90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print("🐵 Welcome to the Quest for the Golden Banana!")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are a brave monkey in the jungle, searching for the legendary fruit. 🍌")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must choose wisely or face silly consequences.\n")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round in range(10):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choice1 = input("You're at a jungle fork. Do you go left or right? ").lower()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choice1 == "left":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print("\n🌊 You reach a river with a crocodile swimming nearby.")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choice2 = input("Do you swim or build a raft? ").lower()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choice2 == "swim":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print("🐊 Oh no! You became croc-snack.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elif choice2 == "build a raft":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print("🛶 Smart move! You float safely across and reach a cave.")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choice3 = input("Do you enter the cave or go around it? ").lower()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if choice3 == "enter":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print("💎 You found a glowing golden banana on a pedestal! You win!")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print("🌪️ A storm catches you in the open.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print("🤷 You stand around until night falls. Game over.")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choice1 == "right":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print("\n🦜 A talking parrot offers you a riddle.")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riddle = input("What has hands but cannot clap? ").lower()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"clock" in riddle: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print("🦜 'Correct!' says the parrot and flies away.")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print("You find a secret path to a banana temple.")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choice4 = input("Do you take the gold banana or the silver one? ").lower()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if "gold" in choice4: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print("🎉 The golden banana was real! You are now the Banana King!")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    print("😬 The silver one was cursed. You turn into a squirrel. Game over!")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print("🦜 'Wrong!' The parrot drops coconut on your head. Game over!")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print("\n❓ That’s not a valid direction. You trip on a root and roll back to the start.\n")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continue  # loop back to the beginning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play_again = input("\nDo you want to play again? (yes/no): ").lower()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play_again != "yes":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print("👋 Goodbye, adventurer!")</a:t>
            </a:r>
          </a:p>
          <a:p>
            <a:pPr algn="l">
              <a:lnSpc>
                <a:spcPts val="1433"/>
              </a:lnSpc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break</a:t>
            </a:r>
          </a:p>
          <a:p>
            <a:pPr algn="l">
              <a:lnSpc>
                <a:spcPts val="1433"/>
              </a:lnSpc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08132" y="7317692"/>
            <a:ext cx="2072745" cy="1940608"/>
          </a:xfrm>
          <a:custGeom>
            <a:avLst/>
            <a:gdLst/>
            <a:ahLst/>
            <a:cxnLst/>
            <a:rect l="l" t="t" r="r" b="b"/>
            <a:pathLst>
              <a:path w="2072745" h="1940608">
                <a:moveTo>
                  <a:pt x="0" y="0"/>
                </a:moveTo>
                <a:lnTo>
                  <a:pt x="2072745" y="0"/>
                </a:lnTo>
                <a:lnTo>
                  <a:pt x="2072745" y="1940608"/>
                </a:lnTo>
                <a:lnTo>
                  <a:pt x="0" y="194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-153518"/>
            <a:ext cx="4879634" cy="1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330" y="1327978"/>
            <a:ext cx="6687175" cy="718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Simple Print Loop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a program that prints your name 10 times using a for loop.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Count by Twos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This code prints all even numbers from 2 up to that number. Now write a code that prints all odd numbers up to the number.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 = int(input("Enter a number: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range(2, num+1, 2):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print(i)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Triangle Builder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how many rows they want, and print a right-angle triangle using 'X'. Can you try to build a balanced triangle?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rows = int(input("How many rows?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range(rows):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print("X" * (i+1))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1759" y="113171"/>
            <a:ext cx="9095094" cy="829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Guess the Secret Number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to guess a number between 1 and 10. Tell them if they got it right or not. What should you replace “?????” with?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secret = 7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guess = int(input("Guess a number between 1 and 10: "))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?????: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print("🎉 Correct!")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print("❌ Wrong! Try again.")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Bonus Challenge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---------------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Could you explain in words what this code is doing? What do you think is the function of “break”?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password = "python123"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attempt in range(3):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guess = input("Enter the password: 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guess == password: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print("🔓 Access granted!")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break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print("❌ Wrong password.")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print("🔒 You are locked out.")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0077" y="2032193"/>
            <a:ext cx="5434770" cy="122282"/>
          </a:xfrm>
          <a:custGeom>
            <a:avLst/>
            <a:gdLst/>
            <a:ahLst/>
            <a:cxnLst/>
            <a:rect l="l" t="t" r="r" b="b"/>
            <a:pathLst>
              <a:path w="5434770" h="122282">
                <a:moveTo>
                  <a:pt x="0" y="0"/>
                </a:moveTo>
                <a:lnTo>
                  <a:pt x="5434770" y="0"/>
                </a:lnTo>
                <a:lnTo>
                  <a:pt x="5434770" y="122282"/>
                </a:lnTo>
                <a:lnTo>
                  <a:pt x="0" y="12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0077" y="854920"/>
            <a:ext cx="12269244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Revise: Variables and If/Else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6994" y="4236994"/>
            <a:ext cx="12133115" cy="357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finish_course    = "yes"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submit_homework = "yes"</a:t>
            </a:r>
          </a:p>
          <a:p>
            <a:pPr algn="l">
              <a:lnSpc>
                <a:spcPts val="3547"/>
              </a:lnSpc>
            </a:pPr>
            <a:endParaRPr lang="en-US" sz="25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finish_course == "yes" </a:t>
            </a:r>
            <a:r>
              <a:rPr lang="en-US" sz="25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and</a:t>
            </a: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submit_homework == "yes":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print("🎉 You will get a certificate and a gift!")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3547"/>
              </a:lnSpc>
            </a:pPr>
            <a:r>
              <a:rPr lang="en-US" sz="2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print("⚠️ You will not get the certificate.")</a:t>
            </a:r>
          </a:p>
          <a:p>
            <a:pPr algn="l">
              <a:lnSpc>
                <a:spcPts val="3547"/>
              </a:lnSpc>
            </a:pPr>
            <a:endParaRPr lang="en-US" sz="25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Freeform 6"/>
          <p:cNvSpPr/>
          <p:nvPr/>
        </p:nvSpPr>
        <p:spPr>
          <a:xfrm rot="1720652">
            <a:off x="3903997" y="4524261"/>
            <a:ext cx="1051085" cy="359997"/>
          </a:xfrm>
          <a:custGeom>
            <a:avLst/>
            <a:gdLst/>
            <a:ahLst/>
            <a:cxnLst/>
            <a:rect l="l" t="t" r="r" b="b"/>
            <a:pathLst>
              <a:path w="1051085" h="359997">
                <a:moveTo>
                  <a:pt x="0" y="0"/>
                </a:moveTo>
                <a:lnTo>
                  <a:pt x="1051085" y="0"/>
                </a:lnTo>
                <a:lnTo>
                  <a:pt x="1051085" y="359997"/>
                </a:lnTo>
                <a:lnTo>
                  <a:pt x="0" y="3599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04102" y="3638189"/>
            <a:ext cx="1773473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Variable</a:t>
            </a:r>
          </a:p>
        </p:txBody>
      </p:sp>
      <p:sp>
        <p:nvSpPr>
          <p:cNvPr id="8" name="Freeform 8"/>
          <p:cNvSpPr/>
          <p:nvPr/>
        </p:nvSpPr>
        <p:spPr>
          <a:xfrm rot="-1802971" flipV="1">
            <a:off x="3901583" y="5872669"/>
            <a:ext cx="1051085" cy="359997"/>
          </a:xfrm>
          <a:custGeom>
            <a:avLst/>
            <a:gdLst/>
            <a:ahLst/>
            <a:cxnLst/>
            <a:rect l="l" t="t" r="r" b="b"/>
            <a:pathLst>
              <a:path w="1051085" h="359997">
                <a:moveTo>
                  <a:pt x="0" y="359997"/>
                </a:moveTo>
                <a:lnTo>
                  <a:pt x="1051085" y="359997"/>
                </a:lnTo>
                <a:lnTo>
                  <a:pt x="1051085" y="0"/>
                </a:lnTo>
                <a:lnTo>
                  <a:pt x="0" y="0"/>
                </a:lnTo>
                <a:lnTo>
                  <a:pt x="0" y="35999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78442" y="6490057"/>
            <a:ext cx="1773473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if/else</a:t>
            </a:r>
          </a:p>
        </p:txBody>
      </p:sp>
      <p:sp>
        <p:nvSpPr>
          <p:cNvPr id="10" name="Freeform 10"/>
          <p:cNvSpPr/>
          <p:nvPr/>
        </p:nvSpPr>
        <p:spPr>
          <a:xfrm rot="-3160425" flipH="1" flipV="1">
            <a:off x="10074369" y="4524555"/>
            <a:ext cx="1824064" cy="624742"/>
          </a:xfrm>
          <a:custGeom>
            <a:avLst/>
            <a:gdLst/>
            <a:ahLst/>
            <a:cxnLst/>
            <a:rect l="l" t="t" r="r" b="b"/>
            <a:pathLst>
              <a:path w="1824064" h="624742">
                <a:moveTo>
                  <a:pt x="1824064" y="624742"/>
                </a:moveTo>
                <a:lnTo>
                  <a:pt x="0" y="624742"/>
                </a:lnTo>
                <a:lnTo>
                  <a:pt x="0" y="0"/>
                </a:lnTo>
                <a:lnTo>
                  <a:pt x="1824064" y="0"/>
                </a:lnTo>
                <a:lnTo>
                  <a:pt x="1824064" y="6247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034009" y="3923304"/>
            <a:ext cx="1773473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and - or</a:t>
            </a:r>
          </a:p>
        </p:txBody>
      </p:sp>
      <p:sp>
        <p:nvSpPr>
          <p:cNvPr id="12" name="Freeform 12"/>
          <p:cNvSpPr/>
          <p:nvPr/>
        </p:nvSpPr>
        <p:spPr>
          <a:xfrm rot="-1281416">
            <a:off x="15057721" y="889488"/>
            <a:ext cx="2201579" cy="2215425"/>
          </a:xfrm>
          <a:custGeom>
            <a:avLst/>
            <a:gdLst/>
            <a:ahLst/>
            <a:cxnLst/>
            <a:rect l="l" t="t" r="r" b="b"/>
            <a:pathLst>
              <a:path w="2201579" h="2215425">
                <a:moveTo>
                  <a:pt x="0" y="0"/>
                </a:moveTo>
                <a:lnTo>
                  <a:pt x="2201579" y="0"/>
                </a:lnTo>
                <a:lnTo>
                  <a:pt x="2201579" y="2215425"/>
                </a:lnTo>
                <a:lnTo>
                  <a:pt x="0" y="2215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0077" y="2032193"/>
            <a:ext cx="5434770" cy="122282"/>
          </a:xfrm>
          <a:custGeom>
            <a:avLst/>
            <a:gdLst/>
            <a:ahLst/>
            <a:cxnLst/>
            <a:rect l="l" t="t" r="r" b="b"/>
            <a:pathLst>
              <a:path w="5434770" h="122282">
                <a:moveTo>
                  <a:pt x="0" y="0"/>
                </a:moveTo>
                <a:lnTo>
                  <a:pt x="5434770" y="0"/>
                </a:lnTo>
                <a:lnTo>
                  <a:pt x="5434770" y="122282"/>
                </a:lnTo>
                <a:lnTo>
                  <a:pt x="0" y="12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80077" y="854920"/>
            <a:ext cx="12269244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Revise: Variables and If/Else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62186" y="3043629"/>
            <a:ext cx="12133115" cy="4939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raining = "yes"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snowing = "no"</a:t>
            </a:r>
          </a:p>
          <a:p>
            <a:pPr algn="l">
              <a:lnSpc>
                <a:spcPts val="4946"/>
              </a:lnSpc>
            </a:pPr>
            <a:endParaRPr lang="en-US" sz="35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raining == "yes" </a:t>
            </a:r>
            <a:r>
              <a:rPr lang="en-US" sz="35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or</a:t>
            </a: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snowing == "yes":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print("Stay indoor.")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4946"/>
              </a:lnSpc>
            </a:pPr>
            <a:r>
              <a:rPr lang="en-US" sz="35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print("Go out.")</a:t>
            </a:r>
          </a:p>
          <a:p>
            <a:pPr algn="l">
              <a:lnSpc>
                <a:spcPts val="4946"/>
              </a:lnSpc>
            </a:pPr>
            <a:endParaRPr lang="en-US" sz="35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Freeform 6"/>
          <p:cNvSpPr/>
          <p:nvPr/>
        </p:nvSpPr>
        <p:spPr>
          <a:xfrm rot="-1281416">
            <a:off x="15057721" y="889488"/>
            <a:ext cx="2201579" cy="2215425"/>
          </a:xfrm>
          <a:custGeom>
            <a:avLst/>
            <a:gdLst/>
            <a:ahLst/>
            <a:cxnLst/>
            <a:rect l="l" t="t" r="r" b="b"/>
            <a:pathLst>
              <a:path w="2201579" h="2215425">
                <a:moveTo>
                  <a:pt x="0" y="0"/>
                </a:moveTo>
                <a:lnTo>
                  <a:pt x="2201579" y="0"/>
                </a:lnTo>
                <a:lnTo>
                  <a:pt x="2201579" y="2215425"/>
                </a:lnTo>
                <a:lnTo>
                  <a:pt x="0" y="2215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5C718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Build a Mini Game – Guessing or Quiz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9: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02353" y="4419384"/>
            <a:ext cx="6512627" cy="184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So boring</a:t>
            </a:r>
          </a:p>
          <a:p>
            <a:pPr algn="l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So tiring</a:t>
            </a:r>
          </a:p>
        </p:txBody>
      </p:sp>
      <p:sp>
        <p:nvSpPr>
          <p:cNvPr id="5" name="Freeform 5"/>
          <p:cNvSpPr/>
          <p:nvPr/>
        </p:nvSpPr>
        <p:spPr>
          <a:xfrm>
            <a:off x="3476479" y="6231205"/>
            <a:ext cx="2650856" cy="2978490"/>
          </a:xfrm>
          <a:custGeom>
            <a:avLst/>
            <a:gdLst/>
            <a:ahLst/>
            <a:cxnLst/>
            <a:rect l="l" t="t" r="r" b="b"/>
            <a:pathLst>
              <a:path w="2650856" h="2978490">
                <a:moveTo>
                  <a:pt x="0" y="0"/>
                </a:moveTo>
                <a:lnTo>
                  <a:pt x="2650856" y="0"/>
                </a:lnTo>
                <a:lnTo>
                  <a:pt x="2650856" y="2978490"/>
                </a:lnTo>
                <a:lnTo>
                  <a:pt x="0" y="2978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6702209"/>
            <a:ext cx="1980479" cy="2036482"/>
          </a:xfrm>
          <a:custGeom>
            <a:avLst/>
            <a:gdLst/>
            <a:ahLst/>
            <a:cxnLst/>
            <a:rect l="l" t="t" r="r" b="b"/>
            <a:pathLst>
              <a:path w="1980479" h="2036482">
                <a:moveTo>
                  <a:pt x="0" y="0"/>
                </a:moveTo>
                <a:lnTo>
                  <a:pt x="1980479" y="0"/>
                </a:lnTo>
                <a:lnTo>
                  <a:pt x="1980479" y="2036482"/>
                </a:lnTo>
                <a:lnTo>
                  <a:pt x="0" y="2036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956296" y="4420071"/>
            <a:ext cx="3442377" cy="3300379"/>
          </a:xfrm>
          <a:custGeom>
            <a:avLst/>
            <a:gdLst/>
            <a:ahLst/>
            <a:cxnLst/>
            <a:rect l="l" t="t" r="r" b="b"/>
            <a:pathLst>
              <a:path w="3442377" h="3300379">
                <a:moveTo>
                  <a:pt x="0" y="0"/>
                </a:moveTo>
                <a:lnTo>
                  <a:pt x="3442377" y="0"/>
                </a:lnTo>
                <a:lnTo>
                  <a:pt x="3442377" y="3300379"/>
                </a:lnTo>
                <a:lnTo>
                  <a:pt x="0" y="3300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Repeating is Boring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2353" y="2619051"/>
            <a:ext cx="15801248" cy="83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1"/>
              </a:lnSpc>
            </a:pPr>
            <a:r>
              <a:rPr lang="en-US" sz="4793" b="1">
                <a:solidFill>
                  <a:srgbClr val="8ACB2A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Task: </a:t>
            </a:r>
            <a:r>
              <a:rPr lang="en-US" sz="4793">
                <a:solidFill>
                  <a:srgbClr val="8ACB2A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“I like programming” 100 times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5287" y="4419384"/>
            <a:ext cx="4298369" cy="278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11"/>
              </a:lnSpc>
            </a:pPr>
            <a:r>
              <a:rPr lang="en-US" sz="5293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 love repeating Tasks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52390" y="2243373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69" y="0"/>
                </a:lnTo>
                <a:lnTo>
                  <a:pt x="6148169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90606" y="3488361"/>
            <a:ext cx="14879953" cy="155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4493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range(100):</a:t>
            </a:r>
          </a:p>
          <a:p>
            <a:pPr algn="l">
              <a:lnSpc>
                <a:spcPts val="6291"/>
              </a:lnSpc>
            </a:pPr>
            <a:r>
              <a:rPr lang="en-US" sz="4493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print(i)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Repeat Print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0606" y="5849380"/>
            <a:ext cx="14879953" cy="1552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1"/>
              </a:lnSpc>
            </a:pPr>
            <a:r>
              <a:rPr lang="en-US" sz="4493" b="1">
                <a:solidFill>
                  <a:srgbClr val="F4F46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range(100):</a:t>
            </a:r>
          </a:p>
          <a:p>
            <a:pPr algn="l">
              <a:lnSpc>
                <a:spcPts val="6291"/>
              </a:lnSpc>
            </a:pPr>
            <a:r>
              <a:rPr lang="en-US" sz="4493" b="1">
                <a:solidFill>
                  <a:srgbClr val="F4F46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print(i,"\t I like programming.")</a:t>
            </a:r>
          </a:p>
        </p:txBody>
      </p:sp>
      <p:sp>
        <p:nvSpPr>
          <p:cNvPr id="7" name="Freeform 7"/>
          <p:cNvSpPr/>
          <p:nvPr/>
        </p:nvSpPr>
        <p:spPr>
          <a:xfrm rot="-1977227">
            <a:off x="4376170" y="7830826"/>
            <a:ext cx="1753930" cy="600721"/>
          </a:xfrm>
          <a:custGeom>
            <a:avLst/>
            <a:gdLst/>
            <a:ahLst/>
            <a:cxnLst/>
            <a:rect l="l" t="t" r="r" b="b"/>
            <a:pathLst>
              <a:path w="1753930" h="600721">
                <a:moveTo>
                  <a:pt x="0" y="0"/>
                </a:moveTo>
                <a:lnTo>
                  <a:pt x="1753930" y="0"/>
                </a:lnTo>
                <a:lnTo>
                  <a:pt x="1753930" y="600721"/>
                </a:lnTo>
                <a:lnTo>
                  <a:pt x="0" y="600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81816" y="3188970"/>
            <a:ext cx="10214516" cy="382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= input("What is your name? ")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age = input("How old are you? ")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print("Hello", name + "!")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are", age, "years old.")</a:t>
            </a:r>
          </a:p>
          <a:p>
            <a:pPr algn="l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Get Input from User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35290" y="488156"/>
            <a:ext cx="1161742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Types of Variables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3519" y="3687001"/>
            <a:ext cx="14348829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Integer (whole number)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age = 10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float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Decimal number        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price = 3.14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str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String (text)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 name = "Ali"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bool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Boolean (True/False)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is_ready = True</a:t>
            </a:r>
          </a:p>
          <a:p>
            <a:pPr algn="just">
              <a:lnSpc>
                <a:spcPts val="5599"/>
              </a:lnSpc>
            </a:pPr>
            <a:endParaRPr lang="en-US" sz="3999" b="1">
              <a:solidFill>
                <a:srgbClr val="CFF592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1: Draw a Triangle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17803" y="3873227"/>
            <a:ext cx="9329886" cy="238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rows = </a:t>
            </a:r>
            <a:r>
              <a:rPr lang="en-US" sz="3400" b="1">
                <a:solidFill>
                  <a:srgbClr val="FE746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int(</a:t>
            </a:r>
            <a:r>
              <a:rPr lang="en-US" sz="3400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input("How many rows? ")</a:t>
            </a:r>
            <a:r>
              <a:rPr lang="en-US" sz="3400" b="1">
                <a:solidFill>
                  <a:srgbClr val="FE746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)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endParaRPr lang="en-US" sz="3400" b="1">
              <a:solidFill>
                <a:srgbClr val="FE746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for i in range(rows):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print("X" * (i+1))</a:t>
            </a:r>
          </a:p>
        </p:txBody>
      </p:sp>
      <p:sp>
        <p:nvSpPr>
          <p:cNvPr id="7" name="Freeform 7"/>
          <p:cNvSpPr/>
          <p:nvPr/>
        </p:nvSpPr>
        <p:spPr>
          <a:xfrm rot="2376641" flipH="1">
            <a:off x="9672459" y="6763582"/>
            <a:ext cx="1824064" cy="624742"/>
          </a:xfrm>
          <a:custGeom>
            <a:avLst/>
            <a:gdLst/>
            <a:ahLst/>
            <a:cxnLst/>
            <a:rect l="l" t="t" r="r" b="b"/>
            <a:pathLst>
              <a:path w="1824064" h="624742">
                <a:moveTo>
                  <a:pt x="1824064" y="0"/>
                </a:moveTo>
                <a:lnTo>
                  <a:pt x="0" y="0"/>
                </a:lnTo>
                <a:lnTo>
                  <a:pt x="0" y="624742"/>
                </a:lnTo>
                <a:lnTo>
                  <a:pt x="1824064" y="624742"/>
                </a:lnTo>
                <a:lnTo>
                  <a:pt x="182406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760002" y="6990228"/>
            <a:ext cx="3229624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Why not i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1292</Words>
  <Application>Microsoft Macintosh PowerPoint</Application>
  <PresentationFormat>Custom</PresentationFormat>
  <Paragraphs>186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Cabin Sketch Bold</vt:lpstr>
      <vt:lpstr>Courier New OS</vt:lpstr>
      <vt:lpstr>Courier New OS Bold</vt:lpstr>
      <vt:lpstr>Schoolbell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3</dc:title>
  <cp:lastModifiedBy>ASIM MUNAWAR</cp:lastModifiedBy>
  <cp:revision>2</cp:revision>
  <dcterms:created xsi:type="dcterms:W3CDTF">2006-08-16T00:00:00Z</dcterms:created>
  <dcterms:modified xsi:type="dcterms:W3CDTF">2025-07-02T14:32:18Z</dcterms:modified>
  <dc:identifier>DAGrjFT5Lxo</dc:identifier>
</cp:coreProperties>
</file>